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6858000" cy="9906000" type="A4"/>
  <p:notesSz cx="6662738" cy="9926638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E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5" d="100"/>
          <a:sy n="75" d="100"/>
        </p:scale>
        <p:origin x="3174" y="54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7186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774010" y="0"/>
            <a:ext cx="2887186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462631-8DB8-4AB1-8CD0-47AAE6C8FC30}" type="datetimeFigureOut">
              <a:rPr lang="es-CO" smtClean="0"/>
              <a:t>25/02/2026</a:t>
            </a:fld>
            <a:endParaRPr lang="es-CO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2173288" y="1241425"/>
            <a:ext cx="2316162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66274" y="4777194"/>
            <a:ext cx="533019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887186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774010" y="9428584"/>
            <a:ext cx="2887186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D603FE-ED14-42CA-8B2D-DC0F130B71D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2528673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514350" y="3077283"/>
            <a:ext cx="5829300" cy="2123369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D2B77-6B4C-40A8-A824-7426C031ADC7}" type="datetimeFigureOut">
              <a:rPr lang="es-CO" smtClean="0"/>
              <a:t>25/02/2026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AAB1C-557A-4B6A-BB44-7E0D13A0658A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6282143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D2B77-6B4C-40A8-A824-7426C031ADC7}" type="datetimeFigureOut">
              <a:rPr lang="es-CO" smtClean="0"/>
              <a:t>25/02/2026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AAB1C-557A-4B6A-BB44-7E0D13A0658A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912756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4972050" y="396701"/>
            <a:ext cx="1543050" cy="8452202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342900" y="396701"/>
            <a:ext cx="4514850" cy="8452202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D2B77-6B4C-40A8-A824-7426C031ADC7}" type="datetimeFigureOut">
              <a:rPr lang="es-CO" smtClean="0"/>
              <a:t>25/02/2026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AAB1C-557A-4B6A-BB44-7E0D13A0658A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2032848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D2B77-6B4C-40A8-A824-7426C031ADC7}" type="datetimeFigureOut">
              <a:rPr lang="es-CO" smtClean="0"/>
              <a:t>25/02/2026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AAB1C-557A-4B6A-BB44-7E0D13A0658A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8544942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41735" y="6365522"/>
            <a:ext cx="5829300" cy="196744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541735" y="4198587"/>
            <a:ext cx="5829300" cy="216693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D2B77-6B4C-40A8-A824-7426C031ADC7}" type="datetimeFigureOut">
              <a:rPr lang="es-CO" smtClean="0"/>
              <a:t>25/02/2026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AAB1C-557A-4B6A-BB44-7E0D13A0658A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3250578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342900" y="2311402"/>
            <a:ext cx="3028950" cy="65375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3486150" y="2311402"/>
            <a:ext cx="3028950" cy="65375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D2B77-6B4C-40A8-A824-7426C031ADC7}" type="datetimeFigureOut">
              <a:rPr lang="es-CO" smtClean="0"/>
              <a:t>25/02/2026</a:t>
            </a:fld>
            <a:endParaRPr lang="es-CO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AAB1C-557A-4B6A-BB44-7E0D13A0658A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5632252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342900" y="2217385"/>
            <a:ext cx="303014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342900" y="3141486"/>
            <a:ext cx="303014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3483770" y="2217385"/>
            <a:ext cx="303133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3483770" y="3141486"/>
            <a:ext cx="303133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D2B77-6B4C-40A8-A824-7426C031ADC7}" type="datetimeFigureOut">
              <a:rPr lang="es-CO" smtClean="0"/>
              <a:t>25/02/2026</a:t>
            </a:fld>
            <a:endParaRPr lang="es-CO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AAB1C-557A-4B6A-BB44-7E0D13A0658A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780267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D2B77-6B4C-40A8-A824-7426C031ADC7}" type="datetimeFigureOut">
              <a:rPr lang="es-CO" smtClean="0"/>
              <a:t>25/02/2026</a:t>
            </a:fld>
            <a:endParaRPr lang="es-CO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AAB1C-557A-4B6A-BB44-7E0D13A0658A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9996404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D2B77-6B4C-40A8-A824-7426C031ADC7}" type="datetimeFigureOut">
              <a:rPr lang="es-CO" smtClean="0"/>
              <a:t>25/02/2026</a:t>
            </a:fld>
            <a:endParaRPr lang="es-CO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AAB1C-557A-4B6A-BB44-7E0D13A0658A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740951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42901" y="394406"/>
            <a:ext cx="2256235" cy="167851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2681288" y="394406"/>
            <a:ext cx="3833813" cy="845449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342901" y="2072923"/>
            <a:ext cx="2256235" cy="677598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D2B77-6B4C-40A8-A824-7426C031ADC7}" type="datetimeFigureOut">
              <a:rPr lang="es-CO" smtClean="0"/>
              <a:t>25/02/2026</a:t>
            </a:fld>
            <a:endParaRPr lang="es-CO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AAB1C-557A-4B6A-BB44-7E0D13A0658A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9461234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344216" y="6934201"/>
            <a:ext cx="4114800" cy="81862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344216" y="7752823"/>
            <a:ext cx="4114800" cy="116257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D2B77-6B4C-40A8-A824-7426C031ADC7}" type="datetimeFigureOut">
              <a:rPr lang="es-CO" smtClean="0"/>
              <a:t>25/02/2026</a:t>
            </a:fld>
            <a:endParaRPr lang="es-CO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AAB1C-557A-4B6A-BB44-7E0D13A0658A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4058461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342900" y="2311402"/>
            <a:ext cx="6172200" cy="65375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342900" y="9181396"/>
            <a:ext cx="160020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8D2B77-6B4C-40A8-A824-7426C031ADC7}" type="datetimeFigureOut">
              <a:rPr lang="es-CO" smtClean="0"/>
              <a:t>25/02/2026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2343150" y="9181396"/>
            <a:ext cx="217170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4914900" y="9181396"/>
            <a:ext cx="160020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9AAB1C-557A-4B6A-BB44-7E0D13A0658A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591234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4" name="123 Conector recto"/>
          <p:cNvCxnSpPr/>
          <p:nvPr/>
        </p:nvCxnSpPr>
        <p:spPr>
          <a:xfrm>
            <a:off x="3166941" y="652001"/>
            <a:ext cx="0" cy="37704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72 Conector recto"/>
          <p:cNvCxnSpPr/>
          <p:nvPr/>
        </p:nvCxnSpPr>
        <p:spPr>
          <a:xfrm>
            <a:off x="5466032" y="4629760"/>
            <a:ext cx="14676" cy="382504"/>
          </a:xfrm>
          <a:prstGeom prst="line">
            <a:avLst/>
          </a:prstGeom>
          <a:ln w="571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3 Elipse"/>
          <p:cNvSpPr/>
          <p:nvPr/>
        </p:nvSpPr>
        <p:spPr>
          <a:xfrm>
            <a:off x="719983" y="554660"/>
            <a:ext cx="1620000" cy="434739"/>
          </a:xfrm>
          <a:prstGeom prst="ellipse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00" b="1" dirty="0">
                <a:latin typeface="Futura Bk" panose="020B0502020204020303" pitchFamily="34" charset="0"/>
              </a:rPr>
              <a:t>CONSEJO ACADÉMICO </a:t>
            </a:r>
            <a:endParaRPr lang="es-CO" sz="1000" b="1" dirty="0">
              <a:latin typeface="Futura Bk" panose="020B0502020204020303" pitchFamily="34" charset="0"/>
            </a:endParaRPr>
          </a:p>
        </p:txBody>
      </p:sp>
      <p:sp>
        <p:nvSpPr>
          <p:cNvPr id="8" name="7 Elipse"/>
          <p:cNvSpPr/>
          <p:nvPr/>
        </p:nvSpPr>
        <p:spPr>
          <a:xfrm>
            <a:off x="2296049" y="138404"/>
            <a:ext cx="1741785" cy="513597"/>
          </a:xfrm>
          <a:prstGeom prst="ellipse">
            <a:avLst/>
          </a:prstGeom>
          <a:solidFill>
            <a:schemeClr val="accent6">
              <a:lumMod val="75000"/>
            </a:schemeClr>
          </a:solidFill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200" b="1" dirty="0">
                <a:latin typeface="Futura Bk" panose="020B0502020204020303" pitchFamily="34" charset="0"/>
              </a:rPr>
              <a:t>CONSEJO DIRECTIVO </a:t>
            </a:r>
            <a:endParaRPr lang="es-CO" sz="1200" b="1" dirty="0">
              <a:latin typeface="Futura Bk" panose="020B0502020204020303" pitchFamily="34" charset="0"/>
            </a:endParaRPr>
          </a:p>
        </p:txBody>
      </p:sp>
      <p:sp>
        <p:nvSpPr>
          <p:cNvPr id="9" name="8 Elipse"/>
          <p:cNvSpPr/>
          <p:nvPr/>
        </p:nvSpPr>
        <p:spPr>
          <a:xfrm>
            <a:off x="4162810" y="409351"/>
            <a:ext cx="1754401" cy="610083"/>
          </a:xfrm>
          <a:prstGeom prst="ellipse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00" b="1" dirty="0">
                <a:latin typeface="Futura Bk" panose="020B0502020204020303" pitchFamily="34" charset="0"/>
              </a:rPr>
              <a:t>COMITÉ INSTITUCIONAL DE GESTIÓN Y DESEMPEÑO</a:t>
            </a:r>
            <a:endParaRPr lang="es-CO" sz="1000" b="1" dirty="0">
              <a:latin typeface="Futura Bk" panose="020B0502020204020303" pitchFamily="34" charset="0"/>
            </a:endParaRPr>
          </a:p>
        </p:txBody>
      </p:sp>
      <p:sp>
        <p:nvSpPr>
          <p:cNvPr id="12" name="11 CuadroTexto"/>
          <p:cNvSpPr txBox="1"/>
          <p:nvPr/>
        </p:nvSpPr>
        <p:spPr>
          <a:xfrm>
            <a:off x="1860918" y="1173754"/>
            <a:ext cx="2492942" cy="2031325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08000" indent="-108000">
              <a:buFont typeface="Arial" pitchFamily="34" charset="0"/>
              <a:buChar char="•"/>
            </a:pPr>
            <a:endParaRPr lang="es-ES" sz="900" dirty="0"/>
          </a:p>
          <a:p>
            <a:pPr marL="171450" indent="-171450">
              <a:buClr>
                <a:srgbClr val="9E0000"/>
              </a:buClr>
              <a:buFont typeface="Wingdings" pitchFamily="2" charset="2"/>
              <a:buChar char="§"/>
            </a:pPr>
            <a:r>
              <a:rPr lang="es-ES" sz="900" dirty="0">
                <a:latin typeface="Futura Bk" panose="020B0502020204020303" pitchFamily="34" charset="0"/>
              </a:rPr>
              <a:t>Rector </a:t>
            </a:r>
          </a:p>
          <a:p>
            <a:pPr marL="171450" indent="-171450">
              <a:buClr>
                <a:srgbClr val="9E0000"/>
              </a:buClr>
              <a:buFont typeface="Wingdings" pitchFamily="2" charset="2"/>
              <a:buChar char="§"/>
            </a:pPr>
            <a:r>
              <a:rPr lang="es-ES" sz="900" dirty="0">
                <a:latin typeface="Futura Bk" panose="020B0502020204020303" pitchFamily="34" charset="0"/>
              </a:rPr>
              <a:t>Jefe Of. Asesora Control Interno</a:t>
            </a:r>
          </a:p>
          <a:p>
            <a:pPr marL="171450" indent="-171450">
              <a:buClr>
                <a:srgbClr val="9E0000"/>
              </a:buClr>
              <a:buFont typeface="Wingdings" pitchFamily="2" charset="2"/>
              <a:buChar char="§"/>
            </a:pPr>
            <a:r>
              <a:rPr lang="es-ES" sz="900" dirty="0">
                <a:latin typeface="Futura Bk" panose="020B0502020204020303" pitchFamily="34" charset="0"/>
              </a:rPr>
              <a:t>Jefe Of. Asesora Planeación </a:t>
            </a:r>
          </a:p>
          <a:p>
            <a:pPr marL="171450" indent="-171450">
              <a:buClr>
                <a:srgbClr val="9E0000"/>
              </a:buClr>
              <a:buFont typeface="Wingdings" pitchFamily="2" charset="2"/>
              <a:buChar char="§"/>
            </a:pPr>
            <a:r>
              <a:rPr lang="es-ES" sz="900" dirty="0">
                <a:latin typeface="Futura Bk" panose="020B0502020204020303" pitchFamily="34" charset="0"/>
              </a:rPr>
              <a:t>Director Bienestar Institucional</a:t>
            </a:r>
          </a:p>
          <a:p>
            <a:pPr marL="171450" indent="-171450">
              <a:buClr>
                <a:srgbClr val="9E0000"/>
              </a:buClr>
              <a:buFont typeface="Wingdings" pitchFamily="2" charset="2"/>
              <a:buChar char="§"/>
            </a:pPr>
            <a:r>
              <a:rPr lang="es-ES" sz="900" dirty="0">
                <a:latin typeface="Futura Bk" panose="020B0502020204020303" pitchFamily="34" charset="0"/>
              </a:rPr>
              <a:t>Director de Recursos Tecnológicos</a:t>
            </a:r>
          </a:p>
          <a:p>
            <a:pPr marL="171450" indent="-171450">
              <a:buClr>
                <a:srgbClr val="9E0000"/>
              </a:buClr>
              <a:buFont typeface="Wingdings" pitchFamily="2" charset="2"/>
              <a:buChar char="§"/>
            </a:pPr>
            <a:r>
              <a:rPr lang="es-ES" sz="900" dirty="0">
                <a:latin typeface="Futura Bk" panose="020B0502020204020303" pitchFamily="34" charset="0"/>
              </a:rPr>
              <a:t>PU Relacionamiento Con el   Entorno</a:t>
            </a:r>
          </a:p>
          <a:p>
            <a:pPr marL="108000" indent="-108000">
              <a:buClr>
                <a:srgbClr val="9E0000"/>
              </a:buClr>
              <a:buFont typeface="Wingdings" pitchFamily="2" charset="2"/>
              <a:buChar char="§"/>
            </a:pPr>
            <a:r>
              <a:rPr lang="es-ES" sz="900" dirty="0">
                <a:latin typeface="Futura Bk" panose="020B0502020204020303" pitchFamily="34" charset="0"/>
              </a:rPr>
              <a:t>  PU Planeación</a:t>
            </a:r>
          </a:p>
          <a:p>
            <a:pPr marL="108000" indent="-108000">
              <a:buClr>
                <a:srgbClr val="9E0000"/>
              </a:buClr>
              <a:buFont typeface="Wingdings" pitchFamily="2" charset="2"/>
              <a:buChar char="§"/>
            </a:pPr>
            <a:r>
              <a:rPr lang="es-ES" sz="900" dirty="0">
                <a:latin typeface="Futura Bk" panose="020B0502020204020303" pitchFamily="34" charset="0"/>
              </a:rPr>
              <a:t>  PU Seguridad Digital y Redes</a:t>
            </a:r>
          </a:p>
          <a:p>
            <a:pPr marL="108000" indent="-108000">
              <a:buClr>
                <a:srgbClr val="9E0000"/>
              </a:buClr>
              <a:buFont typeface="Wingdings" pitchFamily="2" charset="2"/>
              <a:buChar char="§"/>
            </a:pPr>
            <a:r>
              <a:rPr lang="es-ES" sz="900" dirty="0">
                <a:latin typeface="Futura Bk" panose="020B0502020204020303" pitchFamily="34" charset="0"/>
              </a:rPr>
              <a:t>  PU B. Institucional (Desarrollo Humano)</a:t>
            </a:r>
          </a:p>
          <a:p>
            <a:pPr marL="108000" indent="-108000">
              <a:buClr>
                <a:srgbClr val="9E0000"/>
              </a:buClr>
              <a:buFont typeface="Wingdings" pitchFamily="2" charset="2"/>
              <a:buChar char="§"/>
            </a:pPr>
            <a:r>
              <a:rPr lang="es-ES" sz="900" dirty="0">
                <a:latin typeface="Futura Bk" panose="020B0502020204020303" pitchFamily="34" charset="0"/>
              </a:rPr>
              <a:t>  PU Gobierno Digital y Ciberseguridad</a:t>
            </a:r>
          </a:p>
          <a:p>
            <a:pPr marL="108000" indent="-108000">
              <a:buClr>
                <a:srgbClr val="9E0000"/>
              </a:buClr>
              <a:buFont typeface="Wingdings" pitchFamily="2" charset="2"/>
              <a:buChar char="§"/>
            </a:pPr>
            <a:r>
              <a:rPr lang="es-ES" sz="900" dirty="0">
                <a:latin typeface="Futura Bk" panose="020B0502020204020303" pitchFamily="34" charset="0"/>
              </a:rPr>
              <a:t>  PU Plataformas Digitales y Análisis de Datos</a:t>
            </a:r>
          </a:p>
          <a:p>
            <a:pPr marL="108000" indent="-108000">
              <a:buClr>
                <a:srgbClr val="9E0000"/>
              </a:buClr>
              <a:buFont typeface="Wingdings" pitchFamily="2" charset="2"/>
              <a:buChar char="§"/>
            </a:pPr>
            <a:r>
              <a:rPr lang="es-ES" sz="900" dirty="0">
                <a:latin typeface="Futura Bk" panose="020B0502020204020303" pitchFamily="34" charset="0"/>
              </a:rPr>
              <a:t>AA Rectoría (1)</a:t>
            </a:r>
          </a:p>
        </p:txBody>
      </p:sp>
      <p:cxnSp>
        <p:nvCxnSpPr>
          <p:cNvPr id="14" name="13 Conector recto"/>
          <p:cNvCxnSpPr/>
          <p:nvPr/>
        </p:nvCxnSpPr>
        <p:spPr>
          <a:xfrm>
            <a:off x="1910723" y="999867"/>
            <a:ext cx="349347" cy="132647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20 Conector recto"/>
          <p:cNvCxnSpPr/>
          <p:nvPr/>
        </p:nvCxnSpPr>
        <p:spPr>
          <a:xfrm flipV="1">
            <a:off x="4051266" y="941453"/>
            <a:ext cx="326476" cy="136803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34 Elipse"/>
          <p:cNvSpPr/>
          <p:nvPr/>
        </p:nvSpPr>
        <p:spPr>
          <a:xfrm>
            <a:off x="215358" y="8824068"/>
            <a:ext cx="1620000" cy="478213"/>
          </a:xfrm>
          <a:prstGeom prst="ellipse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00" b="1" dirty="0">
                <a:latin typeface="Futura Bk" panose="020B0502020204020303" pitchFamily="34" charset="0"/>
              </a:rPr>
              <a:t>COMITÉ CURRICULAR</a:t>
            </a:r>
            <a:endParaRPr lang="es-CO" sz="1000" b="1" dirty="0">
              <a:latin typeface="Futura Bk" panose="020B0502020204020303" pitchFamily="34" charset="0"/>
            </a:endParaRPr>
          </a:p>
        </p:txBody>
      </p:sp>
      <p:sp>
        <p:nvSpPr>
          <p:cNvPr id="36" name="35 Elipse"/>
          <p:cNvSpPr/>
          <p:nvPr/>
        </p:nvSpPr>
        <p:spPr>
          <a:xfrm>
            <a:off x="217818" y="9361858"/>
            <a:ext cx="1620000" cy="478213"/>
          </a:xfrm>
          <a:prstGeom prst="ellipse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00" b="1" dirty="0">
                <a:latin typeface="Futura Bk" panose="020B0502020204020303" pitchFamily="34" charset="0"/>
              </a:rPr>
              <a:t>COMITÉ DE BIENESTAR</a:t>
            </a:r>
            <a:endParaRPr lang="es-CO" sz="1000" b="1" dirty="0">
              <a:latin typeface="Futura Bk" panose="020B0502020204020303" pitchFamily="34" charset="0"/>
            </a:endParaRPr>
          </a:p>
        </p:txBody>
      </p:sp>
      <p:sp>
        <p:nvSpPr>
          <p:cNvPr id="37" name="36 Elipse"/>
          <p:cNvSpPr/>
          <p:nvPr/>
        </p:nvSpPr>
        <p:spPr>
          <a:xfrm>
            <a:off x="2237065" y="9350127"/>
            <a:ext cx="1740649" cy="478213"/>
          </a:xfrm>
          <a:prstGeom prst="ellipse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00" b="1" dirty="0">
                <a:latin typeface="Futura Bk" panose="020B0502020204020303" pitchFamily="34" charset="0"/>
              </a:rPr>
              <a:t>COMITÉ DE PERSONAL DOCENTE</a:t>
            </a:r>
            <a:endParaRPr lang="es-CO" sz="1000" b="1" dirty="0">
              <a:latin typeface="Futura Bk" panose="020B0502020204020303" pitchFamily="34" charset="0"/>
            </a:endParaRPr>
          </a:p>
        </p:txBody>
      </p:sp>
      <p:sp>
        <p:nvSpPr>
          <p:cNvPr id="38" name="37 Elipse"/>
          <p:cNvSpPr/>
          <p:nvPr/>
        </p:nvSpPr>
        <p:spPr>
          <a:xfrm>
            <a:off x="2217680" y="8811999"/>
            <a:ext cx="1712074" cy="478213"/>
          </a:xfrm>
          <a:prstGeom prst="ellipse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00" b="1" dirty="0">
                <a:latin typeface="Futura Bk" panose="020B0502020204020303" pitchFamily="34" charset="0"/>
              </a:rPr>
              <a:t>COMITÉ DE INVESTIGACIÓN</a:t>
            </a:r>
            <a:endParaRPr lang="es-CO" sz="1000" b="1" dirty="0">
              <a:latin typeface="Futura Bk" panose="020B0502020204020303" pitchFamily="34" charset="0"/>
            </a:endParaRPr>
          </a:p>
        </p:txBody>
      </p:sp>
      <p:sp>
        <p:nvSpPr>
          <p:cNvPr id="39" name="38 CuadroTexto"/>
          <p:cNvSpPr txBox="1"/>
          <p:nvPr/>
        </p:nvSpPr>
        <p:spPr>
          <a:xfrm>
            <a:off x="588427" y="3496532"/>
            <a:ext cx="2552605" cy="36933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>
            <a:defPPr>
              <a:defRPr lang="es-CO"/>
            </a:defPPr>
            <a:lvl1pPr marL="108000" indent="-108000">
              <a:buFont typeface="Arial" pitchFamily="34" charset="0"/>
              <a:buChar char="•"/>
              <a:defRPr sz="900"/>
            </a:lvl1pPr>
          </a:lstStyle>
          <a:p>
            <a:pPr>
              <a:buClr>
                <a:srgbClr val="9E0000"/>
              </a:buClr>
              <a:buFont typeface="Wingdings" pitchFamily="2" charset="2"/>
              <a:buChar char="§"/>
            </a:pPr>
            <a:endParaRPr lang="es-ES" dirty="0"/>
          </a:p>
          <a:p>
            <a:pPr>
              <a:buClr>
                <a:srgbClr val="9E0000"/>
              </a:buClr>
              <a:buFont typeface="Wingdings" pitchFamily="2" charset="2"/>
              <a:buChar char="§"/>
            </a:pPr>
            <a:r>
              <a:rPr lang="es-ES" dirty="0">
                <a:latin typeface="Futura Bk" panose="020B0502020204020303" pitchFamily="34" charset="0"/>
              </a:rPr>
              <a:t>Secretario(a) General</a:t>
            </a:r>
          </a:p>
          <a:p>
            <a:pPr>
              <a:buClr>
                <a:srgbClr val="9E0000"/>
              </a:buClr>
              <a:buFont typeface="Wingdings" pitchFamily="2" charset="2"/>
              <a:buChar char="§"/>
            </a:pPr>
            <a:r>
              <a:rPr lang="es-ES" dirty="0">
                <a:latin typeface="Futura Bk" panose="020B0502020204020303" pitchFamily="34" charset="0"/>
              </a:rPr>
              <a:t>Director G. Financiera y Contable</a:t>
            </a:r>
          </a:p>
          <a:p>
            <a:pPr>
              <a:buClr>
                <a:srgbClr val="9E0000"/>
              </a:buClr>
              <a:buFont typeface="Wingdings" pitchFamily="2" charset="2"/>
              <a:buChar char="§"/>
            </a:pPr>
            <a:r>
              <a:rPr lang="es-ES" dirty="0">
                <a:latin typeface="Futura Bk" panose="020B0502020204020303" pitchFamily="34" charset="0"/>
              </a:rPr>
              <a:t>Director G. de la </a:t>
            </a:r>
            <a:r>
              <a:rPr lang="es-ES" dirty="0" err="1">
                <a:latin typeface="Futura Bk" panose="020B0502020204020303" pitchFamily="34" charset="0"/>
              </a:rPr>
              <a:t>Inf</a:t>
            </a:r>
            <a:r>
              <a:rPr lang="es-ES" dirty="0">
                <a:latin typeface="Futura Bk" panose="020B0502020204020303" pitchFamily="34" charset="0"/>
              </a:rPr>
              <a:t>., la </a:t>
            </a:r>
            <a:r>
              <a:rPr lang="es-ES" dirty="0" err="1">
                <a:latin typeface="Futura Bk" panose="020B0502020204020303" pitchFamily="34" charset="0"/>
              </a:rPr>
              <a:t>Comun</a:t>
            </a:r>
            <a:r>
              <a:rPr lang="es-ES" dirty="0">
                <a:latin typeface="Futura Bk" panose="020B0502020204020303" pitchFamily="34" charset="0"/>
              </a:rPr>
              <a:t>. y Rec. Bibliográficos</a:t>
            </a:r>
          </a:p>
          <a:p>
            <a:pPr>
              <a:buClr>
                <a:srgbClr val="9E0000"/>
              </a:buClr>
              <a:buFont typeface="Wingdings" pitchFamily="2" charset="2"/>
              <a:buChar char="§"/>
            </a:pPr>
            <a:r>
              <a:rPr lang="es-ES" dirty="0">
                <a:latin typeface="Futura Bk" panose="020B0502020204020303" pitchFamily="34" charset="0"/>
              </a:rPr>
              <a:t>PU Contabilidad</a:t>
            </a:r>
          </a:p>
          <a:p>
            <a:pPr>
              <a:buClr>
                <a:srgbClr val="9E0000"/>
              </a:buClr>
              <a:buFont typeface="Wingdings" pitchFamily="2" charset="2"/>
              <a:buChar char="§"/>
            </a:pPr>
            <a:r>
              <a:rPr lang="es-ES" dirty="0">
                <a:latin typeface="Futura Bk" panose="020B0502020204020303" pitchFamily="34" charset="0"/>
              </a:rPr>
              <a:t>PU Presupuesto</a:t>
            </a:r>
            <a:endParaRPr lang="es-CO" dirty="0">
              <a:latin typeface="Futura Bk" panose="020B0502020204020303" pitchFamily="34" charset="0"/>
            </a:endParaRPr>
          </a:p>
          <a:p>
            <a:pPr>
              <a:buClr>
                <a:srgbClr val="9E0000"/>
              </a:buClr>
              <a:buFont typeface="Wingdings" pitchFamily="2" charset="2"/>
              <a:buChar char="§"/>
            </a:pPr>
            <a:r>
              <a:rPr lang="es-ES" dirty="0">
                <a:latin typeface="Futura Bk" panose="020B0502020204020303" pitchFamily="34" charset="0"/>
              </a:rPr>
              <a:t>PU Tesorero General</a:t>
            </a:r>
          </a:p>
          <a:p>
            <a:pPr>
              <a:buClr>
                <a:srgbClr val="9E0000"/>
              </a:buClr>
              <a:buFont typeface="Wingdings" pitchFamily="2" charset="2"/>
              <a:buChar char="§"/>
            </a:pPr>
            <a:r>
              <a:rPr lang="es-CO" dirty="0">
                <a:latin typeface="Futura Bk" panose="020B0502020204020303" pitchFamily="34" charset="0"/>
              </a:rPr>
              <a:t>PU Almacenista General</a:t>
            </a:r>
            <a:endParaRPr lang="es-ES" dirty="0">
              <a:latin typeface="Futura Bk" panose="020B0502020204020303" pitchFamily="34" charset="0"/>
            </a:endParaRPr>
          </a:p>
          <a:p>
            <a:pPr>
              <a:buClr>
                <a:srgbClr val="9E0000"/>
              </a:buClr>
              <a:buFont typeface="Wingdings" pitchFamily="2" charset="2"/>
              <a:buChar char="§"/>
            </a:pPr>
            <a:r>
              <a:rPr lang="es-ES" dirty="0">
                <a:latin typeface="Futura Bk" panose="020B0502020204020303" pitchFamily="34" charset="0"/>
              </a:rPr>
              <a:t>PU Talento Humano</a:t>
            </a:r>
          </a:p>
          <a:p>
            <a:pPr>
              <a:buClr>
                <a:srgbClr val="9E0000"/>
              </a:buClr>
              <a:buFont typeface="Wingdings" pitchFamily="2" charset="2"/>
              <a:buChar char="§"/>
            </a:pPr>
            <a:r>
              <a:rPr lang="es-ES" dirty="0">
                <a:latin typeface="Futura Bk" panose="020B0502020204020303" pitchFamily="34" charset="0"/>
              </a:rPr>
              <a:t>PU Comunicaciones</a:t>
            </a:r>
          </a:p>
          <a:p>
            <a:pPr>
              <a:buClr>
                <a:srgbClr val="9E0000"/>
              </a:buClr>
              <a:buFont typeface="Wingdings" pitchFamily="2" charset="2"/>
              <a:buChar char="§"/>
            </a:pPr>
            <a:r>
              <a:rPr lang="es-ES" dirty="0">
                <a:latin typeface="Futura Bk" panose="020B0502020204020303" pitchFamily="34" charset="0"/>
              </a:rPr>
              <a:t>PU Sistemas de Información</a:t>
            </a:r>
          </a:p>
          <a:p>
            <a:pPr>
              <a:buClr>
                <a:srgbClr val="9E0000"/>
              </a:buClr>
              <a:buFont typeface="Wingdings" pitchFamily="2" charset="2"/>
              <a:buChar char="§"/>
            </a:pPr>
            <a:r>
              <a:rPr lang="es-CO" dirty="0">
                <a:latin typeface="Futura Bk" panose="020B0502020204020303" pitchFamily="34" charset="0"/>
              </a:rPr>
              <a:t>PU G. Jurídica y </a:t>
            </a:r>
            <a:r>
              <a:rPr lang="es-CO" dirty="0" err="1">
                <a:latin typeface="Futura Bk" panose="020B0502020204020303" pitchFamily="34" charset="0"/>
              </a:rPr>
              <a:t>Serv</a:t>
            </a:r>
            <a:r>
              <a:rPr lang="es-CO" dirty="0">
                <a:latin typeface="Futura Bk" panose="020B0502020204020303" pitchFamily="34" charset="0"/>
              </a:rPr>
              <a:t>. al Ciudadano</a:t>
            </a:r>
          </a:p>
          <a:p>
            <a:pPr>
              <a:buClr>
                <a:srgbClr val="9E0000"/>
              </a:buClr>
              <a:buFont typeface="Wingdings" pitchFamily="2" charset="2"/>
              <a:buChar char="§"/>
            </a:pPr>
            <a:r>
              <a:rPr lang="es-CO" dirty="0">
                <a:latin typeface="Futura Bk" panose="020B0502020204020303" pitchFamily="34" charset="0"/>
              </a:rPr>
              <a:t>PU Rec. Bibliográficos</a:t>
            </a:r>
          </a:p>
          <a:p>
            <a:pPr>
              <a:buClr>
                <a:srgbClr val="9E0000"/>
              </a:buClr>
              <a:buFont typeface="Wingdings" pitchFamily="2" charset="2"/>
              <a:buChar char="§"/>
            </a:pPr>
            <a:r>
              <a:rPr lang="es-CO" dirty="0">
                <a:latin typeface="Futura Bk" panose="020B0502020204020303" pitchFamily="34" charset="0"/>
              </a:rPr>
              <a:t>PU Nómina – TH</a:t>
            </a:r>
          </a:p>
          <a:p>
            <a:pPr>
              <a:buClr>
                <a:srgbClr val="9E0000"/>
              </a:buClr>
              <a:buFont typeface="Wingdings" pitchFamily="2" charset="2"/>
              <a:buChar char="§"/>
            </a:pPr>
            <a:r>
              <a:rPr lang="es-CO" dirty="0">
                <a:latin typeface="Futura Bk" panose="020B0502020204020303" pitchFamily="34" charset="0"/>
              </a:rPr>
              <a:t>PU SGSST</a:t>
            </a:r>
          </a:p>
          <a:p>
            <a:pPr>
              <a:buClr>
                <a:srgbClr val="9E0000"/>
              </a:buClr>
              <a:buFont typeface="Wingdings" pitchFamily="2" charset="2"/>
              <a:buChar char="§"/>
            </a:pPr>
            <a:r>
              <a:rPr lang="es-ES" dirty="0">
                <a:latin typeface="Futura Bk" panose="020B0502020204020303" pitchFamily="34" charset="0"/>
              </a:rPr>
              <a:t>TA Almacén</a:t>
            </a:r>
          </a:p>
          <a:p>
            <a:pPr>
              <a:buClr>
                <a:srgbClr val="9E0000"/>
              </a:buClr>
              <a:buFont typeface="Wingdings" pitchFamily="2" charset="2"/>
              <a:buChar char="§"/>
            </a:pPr>
            <a:r>
              <a:rPr lang="es-ES" dirty="0">
                <a:latin typeface="Futura Bk" panose="020B0502020204020303" pitchFamily="34" charset="0"/>
              </a:rPr>
              <a:t>TA Bienestar - Deporte</a:t>
            </a:r>
          </a:p>
          <a:p>
            <a:pPr>
              <a:buClr>
                <a:srgbClr val="9E0000"/>
              </a:buClr>
              <a:buFont typeface="Wingdings" pitchFamily="2" charset="2"/>
              <a:buChar char="§"/>
            </a:pPr>
            <a:r>
              <a:rPr lang="es-ES" dirty="0">
                <a:latin typeface="Futura Bk" panose="020B0502020204020303" pitchFamily="34" charset="0"/>
              </a:rPr>
              <a:t>TA Sistemas de Información  (3)</a:t>
            </a:r>
          </a:p>
          <a:p>
            <a:pPr>
              <a:buClr>
                <a:srgbClr val="9E0000"/>
              </a:buClr>
              <a:buFont typeface="Wingdings" pitchFamily="2" charset="2"/>
              <a:buChar char="§"/>
            </a:pPr>
            <a:r>
              <a:rPr lang="es-ES" dirty="0">
                <a:latin typeface="Futura Bk" panose="020B0502020204020303" pitchFamily="34" charset="0"/>
              </a:rPr>
              <a:t>TA G. Recursos Tecnológicos (5)</a:t>
            </a:r>
          </a:p>
          <a:p>
            <a:pPr>
              <a:buClr>
                <a:srgbClr val="9E0000"/>
              </a:buClr>
              <a:buFont typeface="Wingdings" pitchFamily="2" charset="2"/>
              <a:buChar char="§"/>
            </a:pPr>
            <a:r>
              <a:rPr lang="es-ES" dirty="0">
                <a:latin typeface="Futura Bk" panose="020B0502020204020303" pitchFamily="34" charset="0"/>
              </a:rPr>
              <a:t>AA  Secretaría General (1)</a:t>
            </a:r>
          </a:p>
          <a:p>
            <a:pPr>
              <a:buClr>
                <a:srgbClr val="9E0000"/>
              </a:buClr>
              <a:buFont typeface="Wingdings" pitchFamily="2" charset="2"/>
              <a:buChar char="§"/>
            </a:pPr>
            <a:r>
              <a:rPr lang="es-ES" dirty="0">
                <a:latin typeface="Futura Bk" panose="020B0502020204020303" pitchFamily="34" charset="0"/>
              </a:rPr>
              <a:t>AA Gestión Documental (1)</a:t>
            </a:r>
          </a:p>
          <a:p>
            <a:pPr>
              <a:buClr>
                <a:srgbClr val="9E0000"/>
              </a:buClr>
              <a:buFont typeface="Wingdings" pitchFamily="2" charset="2"/>
              <a:buChar char="§"/>
            </a:pPr>
            <a:r>
              <a:rPr lang="es-ES" dirty="0">
                <a:latin typeface="Futura Bk" panose="020B0502020204020303" pitchFamily="34" charset="0"/>
              </a:rPr>
              <a:t>AA Presupuesto (1)</a:t>
            </a:r>
          </a:p>
          <a:p>
            <a:pPr>
              <a:buClr>
                <a:srgbClr val="9E0000"/>
              </a:buClr>
              <a:buFont typeface="Wingdings" pitchFamily="2" charset="2"/>
              <a:buChar char="§"/>
            </a:pPr>
            <a:r>
              <a:rPr lang="es-ES" dirty="0">
                <a:latin typeface="Futura Bk" panose="020B0502020204020303" pitchFamily="34" charset="0"/>
              </a:rPr>
              <a:t>AA Contratación (1)</a:t>
            </a:r>
          </a:p>
          <a:p>
            <a:pPr>
              <a:buClr>
                <a:srgbClr val="9E0000"/>
              </a:buClr>
              <a:buFont typeface="Wingdings" pitchFamily="2" charset="2"/>
              <a:buChar char="§"/>
            </a:pPr>
            <a:r>
              <a:rPr lang="es-ES" dirty="0">
                <a:latin typeface="Futura Bk" panose="020B0502020204020303" pitchFamily="34" charset="0"/>
              </a:rPr>
              <a:t>AA Talento Humano (1)</a:t>
            </a:r>
          </a:p>
          <a:p>
            <a:pPr>
              <a:buClr>
                <a:srgbClr val="9E0000"/>
              </a:buClr>
              <a:buFont typeface="Wingdings" pitchFamily="2" charset="2"/>
              <a:buChar char="§"/>
            </a:pPr>
            <a:r>
              <a:rPr lang="es-ES" dirty="0">
                <a:latin typeface="Futura Bk" panose="020B0502020204020303" pitchFamily="34" charset="0"/>
              </a:rPr>
              <a:t>Trabajadores Oficiales (3)</a:t>
            </a:r>
            <a:endParaRPr lang="es-CO" dirty="0">
              <a:latin typeface="Futura Bk" panose="020B0502020204020303" pitchFamily="34" charset="0"/>
            </a:endParaRPr>
          </a:p>
        </p:txBody>
      </p:sp>
      <p:sp>
        <p:nvSpPr>
          <p:cNvPr id="40" name="39 CuadroTexto"/>
          <p:cNvSpPr txBox="1"/>
          <p:nvPr/>
        </p:nvSpPr>
        <p:spPr>
          <a:xfrm>
            <a:off x="4650870" y="8766882"/>
            <a:ext cx="1707519" cy="507831"/>
          </a:xfrm>
          <a:prstGeom prst="rect">
            <a:avLst/>
          </a:prstGeom>
          <a:solidFill>
            <a:schemeClr val="bg1">
              <a:lumMod val="75000"/>
            </a:schemeClr>
          </a:solidFill>
          <a:ln w="3175"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none" rtlCol="0">
            <a:spAutoFit/>
          </a:bodyPr>
          <a:lstStyle>
            <a:defPPr>
              <a:defRPr lang="es-CO"/>
            </a:defPPr>
            <a:lvl1pPr marL="108000" indent="-108000">
              <a:buFont typeface="Arial" pitchFamily="34" charset="0"/>
              <a:buChar char="•"/>
              <a:defRPr sz="900"/>
            </a:lvl1pPr>
          </a:lstStyle>
          <a:p>
            <a:r>
              <a:rPr lang="es-ES" b="1" dirty="0">
                <a:latin typeface="Futura Bk" panose="020B0502020204020303" pitchFamily="34" charset="0"/>
              </a:rPr>
              <a:t>PU</a:t>
            </a:r>
            <a:r>
              <a:rPr lang="es-ES" dirty="0">
                <a:latin typeface="Futura Bk" panose="020B0502020204020303" pitchFamily="34" charset="0"/>
              </a:rPr>
              <a:t>. Profesional Universitario</a:t>
            </a:r>
          </a:p>
          <a:p>
            <a:r>
              <a:rPr lang="es-ES" b="1" dirty="0">
                <a:latin typeface="Futura Bk" panose="020B0502020204020303" pitchFamily="34" charset="0"/>
              </a:rPr>
              <a:t>AA. </a:t>
            </a:r>
            <a:r>
              <a:rPr lang="es-ES" dirty="0">
                <a:latin typeface="Futura Bk" panose="020B0502020204020303" pitchFamily="34" charset="0"/>
              </a:rPr>
              <a:t>Auxiliar Administrativo</a:t>
            </a:r>
          </a:p>
          <a:p>
            <a:r>
              <a:rPr lang="es-ES" b="1" dirty="0">
                <a:latin typeface="Futura Bk" panose="020B0502020204020303" pitchFamily="34" charset="0"/>
              </a:rPr>
              <a:t>TA. </a:t>
            </a:r>
            <a:r>
              <a:rPr lang="es-ES" dirty="0">
                <a:latin typeface="Futura Bk" panose="020B0502020204020303" pitchFamily="34" charset="0"/>
              </a:rPr>
              <a:t>Técnico Administrativo</a:t>
            </a:r>
            <a:endParaRPr lang="es-CO" dirty="0">
              <a:latin typeface="Futura Bk" panose="020B0502020204020303" pitchFamily="34" charset="0"/>
            </a:endParaRPr>
          </a:p>
        </p:txBody>
      </p:sp>
      <p:sp>
        <p:nvSpPr>
          <p:cNvPr id="42" name="41 CuadroTexto"/>
          <p:cNvSpPr txBox="1"/>
          <p:nvPr/>
        </p:nvSpPr>
        <p:spPr>
          <a:xfrm>
            <a:off x="703806" y="7466180"/>
            <a:ext cx="2290830" cy="1338828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>
            <a:defPPr>
              <a:defRPr lang="es-CO"/>
            </a:defPPr>
            <a:lvl1pPr marL="108000" indent="-108000">
              <a:buFont typeface="Arial" pitchFamily="34" charset="0"/>
              <a:buChar char="•"/>
              <a:defRPr sz="900"/>
            </a:lvl1pPr>
          </a:lstStyle>
          <a:p>
            <a:pPr>
              <a:buClr>
                <a:srgbClr val="9E0000"/>
              </a:buClr>
            </a:pPr>
            <a:endParaRPr lang="es-ES" dirty="0"/>
          </a:p>
          <a:p>
            <a:pPr>
              <a:buClr>
                <a:srgbClr val="9E0000"/>
              </a:buClr>
              <a:buFont typeface="Wingdings" pitchFamily="2" charset="2"/>
              <a:buChar char="§"/>
            </a:pPr>
            <a:r>
              <a:rPr lang="es-ES" dirty="0"/>
              <a:t>Vicerrector(a)  Académico(a) y de Investigaciones</a:t>
            </a:r>
          </a:p>
          <a:p>
            <a:pPr>
              <a:buClr>
                <a:srgbClr val="9E0000"/>
              </a:buClr>
              <a:buFont typeface="Wingdings" pitchFamily="2" charset="2"/>
              <a:buChar char="§"/>
            </a:pPr>
            <a:r>
              <a:rPr lang="es-ES" dirty="0"/>
              <a:t>Director(a) de Investigaciones</a:t>
            </a:r>
          </a:p>
          <a:p>
            <a:pPr>
              <a:buClr>
                <a:srgbClr val="9E0000"/>
              </a:buClr>
              <a:buFont typeface="Wingdings" pitchFamily="2" charset="2"/>
              <a:buChar char="§"/>
            </a:pPr>
            <a:r>
              <a:rPr lang="es-ES" dirty="0"/>
              <a:t>Director de Admisiones</a:t>
            </a:r>
          </a:p>
          <a:p>
            <a:pPr>
              <a:buClr>
                <a:srgbClr val="9E0000"/>
              </a:buClr>
              <a:buFont typeface="Wingdings" pitchFamily="2" charset="2"/>
              <a:buChar char="§"/>
            </a:pPr>
            <a:r>
              <a:rPr lang="es-ES" dirty="0"/>
              <a:t>AA  Vicerrectoría  (1)</a:t>
            </a:r>
          </a:p>
          <a:p>
            <a:pPr>
              <a:buClr>
                <a:srgbClr val="9E0000"/>
              </a:buClr>
              <a:buFont typeface="Wingdings" pitchFamily="2" charset="2"/>
              <a:buChar char="§"/>
            </a:pPr>
            <a:r>
              <a:rPr lang="es-ES" dirty="0"/>
              <a:t>AA Investigaciones (1)</a:t>
            </a:r>
          </a:p>
          <a:p>
            <a:pPr>
              <a:buClr>
                <a:srgbClr val="9E0000"/>
              </a:buClr>
              <a:buFont typeface="Wingdings" pitchFamily="2" charset="2"/>
              <a:buChar char="§"/>
            </a:pPr>
            <a:r>
              <a:rPr lang="es-ES" dirty="0"/>
              <a:t>AA Admisiones  (2)</a:t>
            </a:r>
          </a:p>
          <a:p>
            <a:pPr>
              <a:buClr>
                <a:srgbClr val="9E0000"/>
              </a:buClr>
              <a:buFont typeface="Wingdings" pitchFamily="2" charset="2"/>
              <a:buChar char="§"/>
            </a:pPr>
            <a:r>
              <a:rPr lang="es-ES" dirty="0"/>
              <a:t>AA R. Bibliográficos (1)</a:t>
            </a:r>
          </a:p>
        </p:txBody>
      </p:sp>
      <p:sp>
        <p:nvSpPr>
          <p:cNvPr id="43" name="42 CuadroTexto"/>
          <p:cNvSpPr txBox="1"/>
          <p:nvPr/>
        </p:nvSpPr>
        <p:spPr>
          <a:xfrm>
            <a:off x="4269129" y="3981288"/>
            <a:ext cx="2167327" cy="646331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>
            <a:defPPr>
              <a:defRPr lang="es-CO"/>
            </a:defPPr>
            <a:lvl1pPr marL="108000" indent="-108000">
              <a:buFont typeface="Arial" pitchFamily="34" charset="0"/>
              <a:buChar char="•"/>
              <a:defRPr sz="900"/>
            </a:lvl1pPr>
          </a:lstStyle>
          <a:p>
            <a:pPr>
              <a:buClr>
                <a:srgbClr val="9E0000"/>
              </a:buClr>
              <a:buFont typeface="Wingdings" pitchFamily="2" charset="2"/>
              <a:buChar char="§"/>
            </a:pPr>
            <a:r>
              <a:rPr lang="es-ES" dirty="0">
                <a:latin typeface="Futura Bk" panose="020B0502020204020303" pitchFamily="34" charset="0"/>
              </a:rPr>
              <a:t>Decano</a:t>
            </a:r>
          </a:p>
          <a:p>
            <a:pPr>
              <a:buClr>
                <a:srgbClr val="9E0000"/>
              </a:buClr>
              <a:buFont typeface="Wingdings" pitchFamily="2" charset="2"/>
              <a:buChar char="§"/>
            </a:pPr>
            <a:r>
              <a:rPr lang="es-ES" dirty="0">
                <a:latin typeface="Futura Bk" panose="020B0502020204020303" pitchFamily="34" charset="0"/>
              </a:rPr>
              <a:t>PU Secretario Académico</a:t>
            </a:r>
          </a:p>
          <a:p>
            <a:pPr>
              <a:buClr>
                <a:srgbClr val="9E0000"/>
              </a:buClr>
              <a:buFont typeface="Wingdings" pitchFamily="2" charset="2"/>
              <a:buChar char="§"/>
            </a:pPr>
            <a:r>
              <a:rPr lang="es-ES" dirty="0">
                <a:latin typeface="Futura Bk" panose="020B0502020204020303" pitchFamily="34" charset="0"/>
              </a:rPr>
              <a:t>AA de Facultad (2)</a:t>
            </a:r>
          </a:p>
          <a:p>
            <a:pPr>
              <a:buClr>
                <a:srgbClr val="9E0000"/>
              </a:buClr>
              <a:buFont typeface="Wingdings" pitchFamily="2" charset="2"/>
              <a:buChar char="§"/>
            </a:pPr>
            <a:r>
              <a:rPr lang="es-ES" dirty="0">
                <a:latin typeface="Futura Bk" panose="020B0502020204020303" pitchFamily="34" charset="0"/>
              </a:rPr>
              <a:t>Docentes</a:t>
            </a:r>
            <a:endParaRPr lang="es-CO" dirty="0">
              <a:latin typeface="Futura Bk" panose="020B0502020204020303" pitchFamily="34" charset="0"/>
            </a:endParaRPr>
          </a:p>
        </p:txBody>
      </p:sp>
      <p:sp>
        <p:nvSpPr>
          <p:cNvPr id="44" name="43 CuadroTexto"/>
          <p:cNvSpPr txBox="1"/>
          <p:nvPr/>
        </p:nvSpPr>
        <p:spPr>
          <a:xfrm>
            <a:off x="4326593" y="5166913"/>
            <a:ext cx="2109863" cy="78483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>
            <a:defPPr>
              <a:defRPr lang="es-CO"/>
            </a:defPPr>
            <a:lvl1pPr marL="108000" indent="-108000">
              <a:buFont typeface="Arial" pitchFamily="34" charset="0"/>
              <a:buChar char="•"/>
              <a:defRPr sz="900"/>
            </a:lvl1pPr>
          </a:lstStyle>
          <a:p>
            <a:endParaRPr lang="es-ES" dirty="0"/>
          </a:p>
          <a:p>
            <a:pPr>
              <a:buClr>
                <a:srgbClr val="9E0000"/>
              </a:buClr>
              <a:buFont typeface="Wingdings" pitchFamily="2" charset="2"/>
              <a:buChar char="§"/>
            </a:pPr>
            <a:r>
              <a:rPr lang="es-ES" dirty="0">
                <a:latin typeface="Futura Bk" panose="020B0502020204020303" pitchFamily="34" charset="0"/>
              </a:rPr>
              <a:t>Decano</a:t>
            </a:r>
          </a:p>
          <a:p>
            <a:pPr>
              <a:buClr>
                <a:srgbClr val="9E0000"/>
              </a:buClr>
              <a:buFont typeface="Wingdings" pitchFamily="2" charset="2"/>
              <a:buChar char="§"/>
            </a:pPr>
            <a:r>
              <a:rPr lang="es-ES" dirty="0">
                <a:latin typeface="Futura Bk" panose="020B0502020204020303" pitchFamily="34" charset="0"/>
              </a:rPr>
              <a:t>PU Secretario Académico</a:t>
            </a:r>
          </a:p>
          <a:p>
            <a:pPr>
              <a:buClr>
                <a:srgbClr val="9E0000"/>
              </a:buClr>
              <a:buFont typeface="Wingdings" pitchFamily="2" charset="2"/>
              <a:buChar char="§"/>
            </a:pPr>
            <a:r>
              <a:rPr lang="es-ES" dirty="0">
                <a:latin typeface="Futura Bk" panose="020B0502020204020303" pitchFamily="34" charset="0"/>
              </a:rPr>
              <a:t>AA de Facultad (2)</a:t>
            </a:r>
          </a:p>
          <a:p>
            <a:pPr>
              <a:buClr>
                <a:srgbClr val="9E0000"/>
              </a:buClr>
              <a:buFont typeface="Wingdings" pitchFamily="2" charset="2"/>
              <a:buChar char="§"/>
            </a:pPr>
            <a:r>
              <a:rPr lang="es-ES" dirty="0">
                <a:latin typeface="Futura Bk" panose="020B0502020204020303" pitchFamily="34" charset="0"/>
              </a:rPr>
              <a:t>Docentes</a:t>
            </a:r>
            <a:endParaRPr lang="es-CO" dirty="0">
              <a:latin typeface="Futura Bk" panose="020B0502020204020303" pitchFamily="34" charset="0"/>
            </a:endParaRPr>
          </a:p>
        </p:txBody>
      </p:sp>
      <p:sp>
        <p:nvSpPr>
          <p:cNvPr id="45" name="44 CuadroTexto"/>
          <p:cNvSpPr txBox="1"/>
          <p:nvPr/>
        </p:nvSpPr>
        <p:spPr>
          <a:xfrm>
            <a:off x="4269129" y="6437693"/>
            <a:ext cx="2167327" cy="78483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>
            <a:defPPr>
              <a:defRPr lang="es-CO"/>
            </a:defPPr>
            <a:lvl1pPr marL="108000" indent="-108000">
              <a:buFont typeface="Arial" pitchFamily="34" charset="0"/>
              <a:buChar char="•"/>
              <a:defRPr sz="900"/>
            </a:lvl1pPr>
          </a:lstStyle>
          <a:p>
            <a:endParaRPr lang="es-ES" dirty="0"/>
          </a:p>
          <a:p>
            <a:pPr>
              <a:buClr>
                <a:srgbClr val="9E0000"/>
              </a:buClr>
              <a:buFont typeface="Wingdings" pitchFamily="2" charset="2"/>
              <a:buChar char="§"/>
            </a:pPr>
            <a:r>
              <a:rPr lang="es-ES" dirty="0">
                <a:latin typeface="Futura Bk" panose="020B0502020204020303" pitchFamily="34" charset="0"/>
              </a:rPr>
              <a:t>Decano</a:t>
            </a:r>
          </a:p>
          <a:p>
            <a:pPr>
              <a:buClr>
                <a:srgbClr val="9E0000"/>
              </a:buClr>
              <a:buFont typeface="Wingdings" pitchFamily="2" charset="2"/>
              <a:buChar char="§"/>
            </a:pPr>
            <a:r>
              <a:rPr lang="es-ES" dirty="0">
                <a:latin typeface="Futura Bk" panose="020B0502020204020303" pitchFamily="34" charset="0"/>
              </a:rPr>
              <a:t>PU Secretario Académico</a:t>
            </a:r>
          </a:p>
          <a:p>
            <a:pPr>
              <a:buClr>
                <a:srgbClr val="9E0000"/>
              </a:buClr>
              <a:buFont typeface="Wingdings" pitchFamily="2" charset="2"/>
              <a:buChar char="§"/>
            </a:pPr>
            <a:r>
              <a:rPr lang="es-ES" dirty="0">
                <a:latin typeface="Futura Bk" panose="020B0502020204020303" pitchFamily="34" charset="0"/>
              </a:rPr>
              <a:t>AA de Facultad (4)</a:t>
            </a:r>
          </a:p>
          <a:p>
            <a:pPr>
              <a:buClr>
                <a:srgbClr val="9E0000"/>
              </a:buClr>
              <a:buFont typeface="Wingdings" pitchFamily="2" charset="2"/>
              <a:buChar char="§"/>
            </a:pPr>
            <a:r>
              <a:rPr lang="es-ES" dirty="0">
                <a:latin typeface="Futura Bk" panose="020B0502020204020303" pitchFamily="34" charset="0"/>
              </a:rPr>
              <a:t>Docentes</a:t>
            </a:r>
            <a:endParaRPr lang="es-CO" dirty="0">
              <a:latin typeface="Futura Bk" panose="020B0502020204020303" pitchFamily="34" charset="0"/>
            </a:endParaRPr>
          </a:p>
        </p:txBody>
      </p:sp>
      <p:sp>
        <p:nvSpPr>
          <p:cNvPr id="11" name="10 Rectángulo redondeado"/>
          <p:cNvSpPr/>
          <p:nvPr/>
        </p:nvSpPr>
        <p:spPr>
          <a:xfrm>
            <a:off x="2256076" y="955019"/>
            <a:ext cx="1785600" cy="327600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100" b="1" dirty="0">
                <a:solidFill>
                  <a:schemeClr val="bg1"/>
                </a:solidFill>
                <a:latin typeface="Futura Bk" panose="020B0502020204020303" pitchFamily="34" charset="0"/>
              </a:rPr>
              <a:t>RECTORÍA</a:t>
            </a:r>
            <a:endParaRPr lang="es-CO" sz="1100" b="1" dirty="0">
              <a:solidFill>
                <a:schemeClr val="bg1"/>
              </a:solidFill>
              <a:latin typeface="Futura Bk" panose="020B0502020204020303" pitchFamily="34" charset="0"/>
            </a:endParaRPr>
          </a:p>
        </p:txBody>
      </p:sp>
      <p:sp>
        <p:nvSpPr>
          <p:cNvPr id="32" name="31 Rectángulo redondeado"/>
          <p:cNvSpPr/>
          <p:nvPr/>
        </p:nvSpPr>
        <p:spPr>
          <a:xfrm>
            <a:off x="4519975" y="6279015"/>
            <a:ext cx="1785585" cy="333924"/>
          </a:xfrm>
          <a:prstGeom prst="round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50" b="1" dirty="0">
                <a:solidFill>
                  <a:schemeClr val="tx1"/>
                </a:solidFill>
                <a:latin typeface="Futura Bk" panose="020B0502020204020303" pitchFamily="34" charset="0"/>
              </a:rPr>
              <a:t>CIENCIAS SOCIALES Y DE LA ADMINISTRACIÓN</a:t>
            </a:r>
          </a:p>
        </p:txBody>
      </p:sp>
      <p:sp>
        <p:nvSpPr>
          <p:cNvPr id="29" name="28 Rectángulo redondeado"/>
          <p:cNvSpPr/>
          <p:nvPr/>
        </p:nvSpPr>
        <p:spPr>
          <a:xfrm>
            <a:off x="4519974" y="4968605"/>
            <a:ext cx="1785585" cy="327600"/>
          </a:xfrm>
          <a:prstGeom prst="round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100" b="1" dirty="0">
                <a:solidFill>
                  <a:schemeClr val="tx1"/>
                </a:solidFill>
                <a:latin typeface="Futura Bk" panose="020B0502020204020303" pitchFamily="34" charset="0"/>
              </a:rPr>
              <a:t>ARTE Y DISEÑO</a:t>
            </a:r>
            <a:endParaRPr lang="es-CO" sz="1100" b="1" dirty="0">
              <a:solidFill>
                <a:schemeClr val="tx1"/>
              </a:solidFill>
              <a:latin typeface="Futura Bk" panose="020B0502020204020303" pitchFamily="34" charset="0"/>
            </a:endParaRPr>
          </a:p>
        </p:txBody>
      </p:sp>
      <p:sp>
        <p:nvSpPr>
          <p:cNvPr id="30" name="29 Rectángulo redondeado"/>
          <p:cNvSpPr/>
          <p:nvPr/>
        </p:nvSpPr>
        <p:spPr>
          <a:xfrm>
            <a:off x="4519974" y="3694778"/>
            <a:ext cx="1785585" cy="327600"/>
          </a:xfrm>
          <a:prstGeom prst="round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100" b="1" dirty="0">
                <a:solidFill>
                  <a:schemeClr val="tx1"/>
                </a:solidFill>
                <a:latin typeface="Futura Bk" panose="020B0502020204020303" pitchFamily="34" charset="0"/>
              </a:rPr>
              <a:t>INGENIERÍA</a:t>
            </a:r>
            <a:endParaRPr lang="es-CO" sz="1100" b="1" dirty="0">
              <a:solidFill>
                <a:schemeClr val="tx1"/>
              </a:solidFill>
              <a:latin typeface="Futura Bk" panose="020B0502020204020303" pitchFamily="34" charset="0"/>
            </a:endParaRPr>
          </a:p>
        </p:txBody>
      </p:sp>
      <p:sp>
        <p:nvSpPr>
          <p:cNvPr id="26" name="25 Rectángulo redondeado"/>
          <p:cNvSpPr/>
          <p:nvPr/>
        </p:nvSpPr>
        <p:spPr>
          <a:xfrm>
            <a:off x="402381" y="3314375"/>
            <a:ext cx="1785585" cy="321210"/>
          </a:xfrm>
          <a:prstGeom prst="roundRect">
            <a:avLst/>
          </a:prstGeom>
          <a:solidFill>
            <a:srgbClr val="9E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100" b="1" dirty="0">
                <a:solidFill>
                  <a:schemeClr val="bg1"/>
                </a:solidFill>
                <a:latin typeface="Futura Bk" panose="020B0502020204020303" pitchFamily="34" charset="0"/>
              </a:rPr>
              <a:t>SECRETARÍA GENERAL</a:t>
            </a:r>
            <a:endParaRPr lang="es-CO" sz="1100" b="1" dirty="0">
              <a:solidFill>
                <a:schemeClr val="bg1"/>
              </a:solidFill>
              <a:latin typeface="Futura Bk" panose="020B0502020204020303" pitchFamily="34" charset="0"/>
            </a:endParaRPr>
          </a:p>
        </p:txBody>
      </p:sp>
      <p:sp>
        <p:nvSpPr>
          <p:cNvPr id="31" name="30 Rectángulo redondeado"/>
          <p:cNvSpPr/>
          <p:nvPr/>
        </p:nvSpPr>
        <p:spPr>
          <a:xfrm>
            <a:off x="844824" y="7118342"/>
            <a:ext cx="2118178" cy="468976"/>
          </a:xfrm>
          <a:prstGeom prst="roundRect">
            <a:avLst/>
          </a:prstGeom>
          <a:solidFill>
            <a:srgbClr val="9E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00" b="1" dirty="0">
                <a:solidFill>
                  <a:schemeClr val="bg1"/>
                </a:solidFill>
                <a:latin typeface="Futura Bk" panose="020B0502020204020303" pitchFamily="34" charset="0"/>
              </a:rPr>
              <a:t>VICERRECTORÍA ACADÉMICA Y DE INVESTIGACIONES</a:t>
            </a:r>
            <a:endParaRPr lang="es-CO" sz="1000" b="1" dirty="0">
              <a:solidFill>
                <a:schemeClr val="bg1"/>
              </a:solidFill>
              <a:latin typeface="Futura Bk" panose="020B0502020204020303" pitchFamily="34" charset="0"/>
            </a:endParaRPr>
          </a:p>
        </p:txBody>
      </p:sp>
      <p:cxnSp>
        <p:nvCxnSpPr>
          <p:cNvPr id="60" name="59 Conector recto"/>
          <p:cNvCxnSpPr>
            <a:cxnSpLocks/>
          </p:cNvCxnSpPr>
          <p:nvPr/>
        </p:nvCxnSpPr>
        <p:spPr>
          <a:xfrm>
            <a:off x="2027031" y="9059634"/>
            <a:ext cx="9774" cy="54133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62 Conector recto"/>
          <p:cNvCxnSpPr/>
          <p:nvPr/>
        </p:nvCxnSpPr>
        <p:spPr>
          <a:xfrm>
            <a:off x="1849221" y="9051105"/>
            <a:ext cx="380973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63 Conector recto"/>
          <p:cNvCxnSpPr/>
          <p:nvPr/>
        </p:nvCxnSpPr>
        <p:spPr>
          <a:xfrm>
            <a:off x="1856092" y="9614947"/>
            <a:ext cx="380973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76 Conector recto"/>
          <p:cNvCxnSpPr/>
          <p:nvPr/>
        </p:nvCxnSpPr>
        <p:spPr>
          <a:xfrm>
            <a:off x="5488547" y="5951744"/>
            <a:ext cx="0" cy="363239"/>
          </a:xfrm>
          <a:prstGeom prst="line">
            <a:avLst/>
          </a:prstGeom>
          <a:ln w="571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83 Conector recto"/>
          <p:cNvCxnSpPr>
            <a:cxnSpLocks/>
          </p:cNvCxnSpPr>
          <p:nvPr/>
        </p:nvCxnSpPr>
        <p:spPr>
          <a:xfrm>
            <a:off x="303086" y="5166913"/>
            <a:ext cx="28534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3" name="102 CuadroTexto"/>
          <p:cNvSpPr txBox="1"/>
          <p:nvPr/>
        </p:nvSpPr>
        <p:spPr>
          <a:xfrm>
            <a:off x="3752811" y="4531892"/>
            <a:ext cx="420821" cy="3236532"/>
          </a:xfrm>
          <a:prstGeom prst="rect">
            <a:avLst/>
          </a:prstGeom>
          <a:solidFill>
            <a:schemeClr val="accent1"/>
          </a:solidFill>
          <a:ln>
            <a:solidFill>
              <a:schemeClr val="tx1"/>
            </a:solidFill>
          </a:ln>
        </p:spPr>
        <p:txBody>
          <a:bodyPr vert="wordArtVert" wrap="square" rtlCol="0" anchor="ctr">
            <a:spAutoFit/>
          </a:bodyPr>
          <a:lstStyle/>
          <a:p>
            <a:pPr algn="ctr"/>
            <a:r>
              <a:rPr lang="es-ES" sz="1200" b="1" dirty="0">
                <a:solidFill>
                  <a:schemeClr val="bg1"/>
                </a:solidFill>
                <a:latin typeface="Futura Bk" panose="020B0502020204020303" pitchFamily="34" charset="0"/>
              </a:rPr>
              <a:t>FACULTADES</a:t>
            </a:r>
            <a:endParaRPr lang="es-CO" sz="1200" b="1" dirty="0">
              <a:solidFill>
                <a:schemeClr val="bg1"/>
              </a:solidFill>
              <a:latin typeface="Futura Bk" panose="020B0502020204020303" pitchFamily="34" charset="0"/>
            </a:endParaRPr>
          </a:p>
        </p:txBody>
      </p:sp>
      <p:cxnSp>
        <p:nvCxnSpPr>
          <p:cNvPr id="105" name="104 Conector angular"/>
          <p:cNvCxnSpPr>
            <a:cxnSpLocks/>
            <a:stCxn id="42" idx="3"/>
            <a:endCxn id="103" idx="1"/>
          </p:cNvCxnSpPr>
          <p:nvPr/>
        </p:nvCxnSpPr>
        <p:spPr>
          <a:xfrm flipV="1">
            <a:off x="2994636" y="6150158"/>
            <a:ext cx="758175" cy="1985436"/>
          </a:xfrm>
          <a:prstGeom prst="bentConnector3">
            <a:avLst/>
          </a:prstGeom>
          <a:ln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108 Conector angular"/>
          <p:cNvCxnSpPr/>
          <p:nvPr/>
        </p:nvCxnSpPr>
        <p:spPr>
          <a:xfrm rot="5400000" flipH="1" flipV="1">
            <a:off x="3899379" y="4176419"/>
            <a:ext cx="329267" cy="381678"/>
          </a:xfrm>
          <a:prstGeom prst="bentConnector2">
            <a:avLst/>
          </a:prstGeom>
          <a:ln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112 Conector recto"/>
          <p:cNvCxnSpPr/>
          <p:nvPr/>
        </p:nvCxnSpPr>
        <p:spPr>
          <a:xfrm>
            <a:off x="4165136" y="5529064"/>
            <a:ext cx="16578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Conector recto 2"/>
          <p:cNvCxnSpPr>
            <a:cxnSpLocks/>
          </p:cNvCxnSpPr>
          <p:nvPr/>
        </p:nvCxnSpPr>
        <p:spPr>
          <a:xfrm flipH="1">
            <a:off x="337548" y="2032698"/>
            <a:ext cx="151167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ector recto 6"/>
          <p:cNvCxnSpPr>
            <a:cxnSpLocks/>
          </p:cNvCxnSpPr>
          <p:nvPr/>
        </p:nvCxnSpPr>
        <p:spPr>
          <a:xfrm flipH="1">
            <a:off x="281422" y="2036421"/>
            <a:ext cx="34068" cy="595119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ector recto 17"/>
          <p:cNvCxnSpPr>
            <a:cxnSpLocks/>
          </p:cNvCxnSpPr>
          <p:nvPr/>
        </p:nvCxnSpPr>
        <p:spPr>
          <a:xfrm>
            <a:off x="307652" y="7987618"/>
            <a:ext cx="39615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44 CuadroTexto"/>
          <p:cNvSpPr txBox="1"/>
          <p:nvPr/>
        </p:nvSpPr>
        <p:spPr>
          <a:xfrm>
            <a:off x="4254509" y="7654780"/>
            <a:ext cx="2181947" cy="78483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>
            <a:defPPr>
              <a:defRPr lang="es-CO"/>
            </a:defPPr>
            <a:lvl1pPr marL="108000" indent="-108000">
              <a:buFont typeface="Arial" pitchFamily="34" charset="0"/>
              <a:buChar char="•"/>
              <a:defRPr sz="900"/>
            </a:lvl1pPr>
          </a:lstStyle>
          <a:p>
            <a:endParaRPr lang="es-ES" dirty="0"/>
          </a:p>
          <a:p>
            <a:pPr>
              <a:buClr>
                <a:srgbClr val="9E0000"/>
              </a:buClr>
              <a:buFont typeface="Wingdings" pitchFamily="2" charset="2"/>
              <a:buChar char="§"/>
            </a:pPr>
            <a:r>
              <a:rPr lang="es-ES" dirty="0"/>
              <a:t>Decano</a:t>
            </a:r>
          </a:p>
          <a:p>
            <a:pPr>
              <a:buClr>
                <a:srgbClr val="9E0000"/>
              </a:buClr>
              <a:buFont typeface="Wingdings" pitchFamily="2" charset="2"/>
              <a:buChar char="§"/>
            </a:pPr>
            <a:r>
              <a:rPr lang="es-ES" dirty="0"/>
              <a:t>Secretario Académico</a:t>
            </a:r>
          </a:p>
          <a:p>
            <a:pPr>
              <a:buClr>
                <a:srgbClr val="9E0000"/>
              </a:buClr>
              <a:buFont typeface="Wingdings" pitchFamily="2" charset="2"/>
              <a:buChar char="§"/>
            </a:pPr>
            <a:r>
              <a:rPr lang="es-ES" dirty="0"/>
              <a:t>AA de Facultad (2)</a:t>
            </a:r>
          </a:p>
          <a:p>
            <a:pPr>
              <a:buClr>
                <a:srgbClr val="9E0000"/>
              </a:buClr>
              <a:buFont typeface="Wingdings" pitchFamily="2" charset="2"/>
              <a:buChar char="§"/>
            </a:pPr>
            <a:r>
              <a:rPr lang="es-ES" dirty="0"/>
              <a:t>Docentes</a:t>
            </a:r>
            <a:endParaRPr lang="es-CO" dirty="0"/>
          </a:p>
        </p:txBody>
      </p:sp>
      <p:cxnSp>
        <p:nvCxnSpPr>
          <p:cNvPr id="48" name="76 Conector recto"/>
          <p:cNvCxnSpPr/>
          <p:nvPr/>
        </p:nvCxnSpPr>
        <p:spPr>
          <a:xfrm>
            <a:off x="5505873" y="7222524"/>
            <a:ext cx="0" cy="363239"/>
          </a:xfrm>
          <a:prstGeom prst="line">
            <a:avLst/>
          </a:prstGeom>
          <a:ln w="571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31 Rectángulo redondeado"/>
          <p:cNvSpPr/>
          <p:nvPr/>
        </p:nvSpPr>
        <p:spPr>
          <a:xfrm>
            <a:off x="4459999" y="7478535"/>
            <a:ext cx="1785585" cy="327308"/>
          </a:xfrm>
          <a:prstGeom prst="round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100" b="1" dirty="0">
                <a:solidFill>
                  <a:schemeClr val="tx1"/>
                </a:solidFill>
                <a:latin typeface="Futura Bk" panose="020B0502020204020303" pitchFamily="34" charset="0"/>
              </a:rPr>
              <a:t>EDUCACIÓN</a:t>
            </a:r>
          </a:p>
        </p:txBody>
      </p:sp>
      <p:cxnSp>
        <p:nvCxnSpPr>
          <p:cNvPr id="23" name="Conector recto 22"/>
          <p:cNvCxnSpPr>
            <a:stCxn id="45" idx="1"/>
          </p:cNvCxnSpPr>
          <p:nvPr/>
        </p:nvCxnSpPr>
        <p:spPr>
          <a:xfrm flipH="1" flipV="1">
            <a:off x="4165135" y="6825208"/>
            <a:ext cx="103994" cy="49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108 Conector angular"/>
          <p:cNvCxnSpPr/>
          <p:nvPr/>
        </p:nvCxnSpPr>
        <p:spPr>
          <a:xfrm rot="10800000">
            <a:off x="3956741" y="7768424"/>
            <a:ext cx="291288" cy="278771"/>
          </a:xfrm>
          <a:prstGeom prst="bentConnector2">
            <a:avLst/>
          </a:prstGeom>
          <a:ln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6093787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2070</TotalTime>
  <Words>317</Words>
  <Application>Microsoft Office PowerPoint</Application>
  <PresentationFormat>A4 (210 x 297 mm)</PresentationFormat>
  <Paragraphs>83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6" baseType="lpstr">
      <vt:lpstr>Arial</vt:lpstr>
      <vt:lpstr>Calibri</vt:lpstr>
      <vt:lpstr>Futura Bk</vt:lpstr>
      <vt:lpstr>Wingdings</vt:lpstr>
      <vt:lpstr>Tema de Office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Administrador</dc:creator>
  <cp:lastModifiedBy>SGI</cp:lastModifiedBy>
  <cp:revision>84</cp:revision>
  <cp:lastPrinted>2026-02-25T20:13:19Z</cp:lastPrinted>
  <dcterms:created xsi:type="dcterms:W3CDTF">2014-03-20T22:11:32Z</dcterms:created>
  <dcterms:modified xsi:type="dcterms:W3CDTF">2026-02-25T20:13:47Z</dcterms:modified>
</cp:coreProperties>
</file>